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7"/>
    <p:restoredTop sz="95884"/>
  </p:normalViewPr>
  <p:slideViewPr>
    <p:cSldViewPr snapToGrid="0" snapToObjects="1">
      <p:cViewPr varScale="1">
        <p:scale>
          <a:sx n="70" d="100"/>
          <a:sy n="70" d="100"/>
        </p:scale>
        <p:origin x="20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196A-26AE-CF43-B6B1-EAD38FE19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wine</a:t>
            </a:r>
            <a:r>
              <a:rPr lang="en-US" cap="small" dirty="0" err="1"/>
              <a:t>gression</a:t>
            </a:r>
            <a:br>
              <a:rPr lang="en-US" cap="small" dirty="0"/>
            </a:br>
            <a:r>
              <a:rPr lang="en-US" sz="2400" dirty="0"/>
              <a:t>of the </a:t>
            </a:r>
            <a:r>
              <a:rPr lang="en-US" sz="2400" dirty="0" err="1"/>
              <a:t>vinho</a:t>
            </a:r>
            <a:r>
              <a:rPr lang="en-US" sz="2400" dirty="0"/>
              <a:t> </a:t>
            </a:r>
            <a:r>
              <a:rPr lang="en-US" sz="2400" dirty="0" err="1"/>
              <a:t>verde</a:t>
            </a:r>
            <a:r>
              <a:rPr lang="en-US" sz="2400" dirty="0"/>
              <a:t> region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3EC57-A66A-C94B-BFBD-EF2FCE1AA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301963"/>
            <a:ext cx="6831673" cy="1086237"/>
          </a:xfrm>
        </p:spPr>
        <p:txBody>
          <a:bodyPr/>
          <a:lstStyle/>
          <a:p>
            <a:r>
              <a:rPr lang="en-US" dirty="0"/>
              <a:t>Predicting alcohol content by analyzing physiochemical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325587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351D-1FE9-714B-BBAC-36598CF3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lacking homoscedasticity</a:t>
            </a:r>
          </a:p>
        </p:txBody>
      </p:sp>
      <p:pic>
        <p:nvPicPr>
          <p:cNvPr id="9" name="Content Placeholder 8" descr="A picture containing text, sitting, white, light&#10;&#10;Description automatically generated">
            <a:extLst>
              <a:ext uri="{FF2B5EF4-FFF2-40B4-BE49-F238E27FC236}">
                <a16:creationId xmlns:a16="http://schemas.microsoft.com/office/drawing/2014/main" id="{C0176E99-6853-0A46-976D-D6A0D3B3A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-1" b="49978"/>
          <a:stretch/>
        </p:blipFill>
        <p:spPr>
          <a:xfrm>
            <a:off x="914399" y="1388349"/>
            <a:ext cx="5382369" cy="4783851"/>
          </a:xfrm>
        </p:spPr>
      </p:pic>
      <p:pic>
        <p:nvPicPr>
          <p:cNvPr id="13" name="Picture 12" descr="A picture containing text, sitting, white, light&#10;&#10;Description automatically generated">
            <a:extLst>
              <a:ext uri="{FF2B5EF4-FFF2-40B4-BE49-F238E27FC236}">
                <a16:creationId xmlns:a16="http://schemas.microsoft.com/office/drawing/2014/main" id="{B84FC237-739A-0D4F-93E9-0D3C95EEF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55" b="1"/>
          <a:stretch/>
        </p:blipFill>
        <p:spPr>
          <a:xfrm>
            <a:off x="6528815" y="1404892"/>
            <a:ext cx="5382369" cy="47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8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75EF-B8D9-B141-A193-FD78D036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Q-Q plot</a:t>
            </a:r>
            <a:br>
              <a:rPr lang="en-US" dirty="0"/>
            </a:br>
            <a:r>
              <a:rPr lang="en-US" dirty="0"/>
              <a:t>	</a:t>
            </a:r>
            <a:r>
              <a:rPr lang="en-US" sz="3100" dirty="0"/>
              <a:t>Further evidence of our model shortcomings at extreme 	data values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89B613-7D48-B64B-A1DB-9EACBEB4E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113" y="2377441"/>
            <a:ext cx="7651774" cy="376732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91BC70-BCF7-DD43-BB40-3B25B502EE13}"/>
              </a:ext>
            </a:extLst>
          </p:cNvPr>
          <p:cNvSpPr/>
          <p:nvPr/>
        </p:nvSpPr>
        <p:spPr>
          <a:xfrm>
            <a:off x="3346704" y="4315968"/>
            <a:ext cx="1170432" cy="118872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EC9F4-3A05-6646-89DF-7204F566F1A9}"/>
              </a:ext>
            </a:extLst>
          </p:cNvPr>
          <p:cNvSpPr/>
          <p:nvPr/>
        </p:nvSpPr>
        <p:spPr>
          <a:xfrm>
            <a:off x="8412480" y="2633472"/>
            <a:ext cx="1170432" cy="1188720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8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F5969-2ED7-8B4C-BF7C-C1F87A03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>
                <a:solidFill>
                  <a:schemeClr val="bg2"/>
                </a:solidFill>
              </a:rPr>
              <a:t>Conclusions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2CFA-1949-A144-B67C-1A36E6976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This model might be useful in the field to determine when to harvest grapes</a:t>
            </a:r>
          </a:p>
          <a:p>
            <a:r>
              <a:rPr lang="en-US" sz="1800" dirty="0"/>
              <a:t>Must keep in mind that the alcohol output of this model is both log transformed and scaled (relationship vs. value)</a:t>
            </a:r>
          </a:p>
          <a:p>
            <a:r>
              <a:rPr lang="en-US" sz="1800" dirty="0"/>
              <a:t>Use caution when data falls in extreme zones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866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F17D-30C3-194F-8FAB-432DE61E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84BE9A-0F3D-C14A-AE1F-761D484BD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581053"/>
              </p:ext>
            </p:extLst>
          </p:nvPr>
        </p:nvGraphicFramePr>
        <p:xfrm>
          <a:off x="1371600" y="2285999"/>
          <a:ext cx="9601200" cy="3356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2570206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70157738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31355766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29658149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3260400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73069343"/>
                    </a:ext>
                  </a:extLst>
                </a:gridCol>
              </a:tblGrid>
              <a:tr h="1260089">
                <a:tc>
                  <a:txBody>
                    <a:bodyPr/>
                    <a:lstStyle/>
                    <a:p>
                      <a:r>
                        <a:rPr lang="en-US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Checking for multicollinearity, homoscedasticity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Adjust/Assess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806723"/>
                  </a:ext>
                </a:extLst>
              </a:tr>
              <a:tr h="2096430">
                <a:tc>
                  <a:txBody>
                    <a:bodyPr/>
                    <a:lstStyle/>
                    <a:p>
                      <a:r>
                        <a:rPr lang="en-US" dirty="0"/>
                        <a:t>Kaggle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Heatmap, scatter plots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Scaling &amp;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Grouping by: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pH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res. sugar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OLS regression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Ridge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No Lasso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QQ plot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10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18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9C8C-1829-434F-9994-DF60C6F3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4333"/>
            <a:ext cx="9601200" cy="1485900"/>
          </a:xfrm>
        </p:spPr>
        <p:txBody>
          <a:bodyPr/>
          <a:lstStyle/>
          <a:p>
            <a:r>
              <a:rPr lang="en-US" dirty="0" err="1"/>
              <a:t>Vinho</a:t>
            </a:r>
            <a:r>
              <a:rPr lang="en-US" dirty="0"/>
              <a:t> Verde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26F199-2891-494B-AE28-D7EA025A9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3" t="31504" r="67089" b="-1"/>
          <a:stretch/>
        </p:blipFill>
        <p:spPr>
          <a:xfrm>
            <a:off x="942974" y="1967008"/>
            <a:ext cx="3643313" cy="32289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91F97E0-F1C9-414E-91B4-0475DDA6574B}"/>
              </a:ext>
            </a:extLst>
          </p:cNvPr>
          <p:cNvSpPr txBox="1">
            <a:spLocks/>
          </p:cNvSpPr>
          <p:nvPr/>
        </p:nvSpPr>
        <p:spPr>
          <a:xfrm>
            <a:off x="1371600" y="1006745"/>
            <a:ext cx="9601200" cy="468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Collected from study analyzing physiochemical properties of wine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F55B79D-A4B5-6A46-803A-E537263C2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4219" y="1743521"/>
            <a:ext cx="4611093" cy="3567801"/>
          </a:xfrm>
          <a:prstGeom prst="rect">
            <a:avLst/>
          </a:prstGeom>
        </p:spPr>
      </p:pic>
      <p:pic>
        <p:nvPicPr>
          <p:cNvPr id="15" name="Picture 14" descr="A picture containing weapon&#10;&#10;Description automatically generated">
            <a:extLst>
              <a:ext uri="{FF2B5EF4-FFF2-40B4-BE49-F238E27FC236}">
                <a16:creationId xmlns:a16="http://schemas.microsoft.com/office/drawing/2014/main" id="{457C2E52-D87C-0D46-B2B0-0D95CC2E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62" y="2247947"/>
            <a:ext cx="2362105" cy="236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8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9BA7-2F4B-B241-A5F3-E00B3BE0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No multicollinearity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506FC41-C5D7-7B4B-8793-A406D3B77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0089" y="1443049"/>
            <a:ext cx="6769333" cy="5172075"/>
          </a:xfrm>
        </p:spPr>
      </p:pic>
    </p:spTree>
    <p:extLst>
      <p:ext uri="{BB962C8B-B14F-4D97-AF65-F5344CB8AC3E}">
        <p14:creationId xmlns:p14="http://schemas.microsoft.com/office/powerpoint/2010/main" val="87509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6081E-5E0D-BA4E-B964-9BA74C5B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399" y="685800"/>
            <a:ext cx="4187283" cy="757238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Standardized Data:</a:t>
            </a:r>
            <a:br>
              <a:rPr lang="en-US" sz="3100" dirty="0"/>
            </a:br>
            <a:r>
              <a:rPr lang="en-US" sz="2000" dirty="0"/>
              <a:t>(scaled + log transformed)</a:t>
            </a:r>
            <a:endParaRPr lang="en-US" sz="3200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F4F6A64-2784-EC46-9151-846C499B9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725" y="1647635"/>
            <a:ext cx="4857750" cy="476091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A8026C-55AC-4640-AEDF-2D656CBBA144}"/>
              </a:ext>
            </a:extLst>
          </p:cNvPr>
          <p:cNvSpPr txBox="1">
            <a:spLocks/>
          </p:cNvSpPr>
          <p:nvPr/>
        </p:nvSpPr>
        <p:spPr>
          <a:xfrm>
            <a:off x="1457325" y="685800"/>
            <a:ext cx="3086100" cy="757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Original Data: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EF73C1-7236-6F43-A5B9-327D88E45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1647635"/>
            <a:ext cx="4857750" cy="47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3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AD11BC-8CD5-E644-B600-7C29A562D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668" y="3479853"/>
            <a:ext cx="5028210" cy="3195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8DA2D-1E63-2541-B2D1-D2D9E752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85800"/>
            <a:ext cx="5312813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</a:t>
            </a:r>
            <a:br>
              <a:rPr lang="en-US" dirty="0"/>
            </a:br>
            <a:r>
              <a:rPr lang="en-US" dirty="0"/>
              <a:t> </a:t>
            </a:r>
            <a:r>
              <a:rPr lang="en-US" sz="2800" dirty="0"/>
              <a:t>Evidence of variable interaction </a:t>
            </a:r>
            <a:br>
              <a:rPr lang="en-US" sz="2800" dirty="0"/>
            </a:br>
            <a:r>
              <a:rPr lang="en-US" sz="2800" dirty="0"/>
              <a:t>  that improved our model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8645F417-1013-F74F-91E6-B7438C7B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8668" y="182880"/>
            <a:ext cx="5039956" cy="3195267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76E3BD-CEF7-4F43-A721-B737CC3B5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18"/>
          <a:stretch/>
        </p:blipFill>
        <p:spPr>
          <a:xfrm>
            <a:off x="1331516" y="5760720"/>
            <a:ext cx="4987137" cy="676656"/>
          </a:xfrm>
          <a:prstGeom prst="rect">
            <a:avLst/>
          </a:prstGeom>
        </p:spPr>
      </p:pic>
      <p:pic>
        <p:nvPicPr>
          <p:cNvPr id="21" name="Picture 20" descr="A picture containing bird&#10;&#10;Description automatically generated">
            <a:extLst>
              <a:ext uri="{FF2B5EF4-FFF2-40B4-BE49-F238E27FC236}">
                <a16:creationId xmlns:a16="http://schemas.microsoft.com/office/drawing/2014/main" id="{7D0F574B-8DEC-0F41-AE23-E8FAB53E3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805" y="2770631"/>
            <a:ext cx="4968848" cy="2548733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90A560-24CF-D44B-AA66-5D401C9997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444"/>
          <a:stretch/>
        </p:blipFill>
        <p:spPr>
          <a:xfrm>
            <a:off x="1338059" y="2325925"/>
            <a:ext cx="5010551" cy="398987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BAB509D8-53DB-5942-9FA5-928AE2304AE8}"/>
              </a:ext>
            </a:extLst>
          </p:cNvPr>
          <p:cNvSpPr/>
          <p:nvPr/>
        </p:nvSpPr>
        <p:spPr>
          <a:xfrm rot="5400000">
            <a:off x="3693522" y="5277152"/>
            <a:ext cx="299624" cy="484632"/>
          </a:xfrm>
          <a:prstGeom prst="rightArrow">
            <a:avLst>
              <a:gd name="adj1" fmla="val 27358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4A927607-E43E-EF4E-805D-93336C51B440}"/>
              </a:ext>
            </a:extLst>
          </p:cNvPr>
          <p:cNvSpPr/>
          <p:nvPr/>
        </p:nvSpPr>
        <p:spPr>
          <a:xfrm>
            <a:off x="4572000" y="2325925"/>
            <a:ext cx="694944" cy="4111451"/>
          </a:xfrm>
          <a:prstGeom prst="fram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65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E12D-C3F7-4343-B184-D0E28C32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Model Results </a:t>
            </a:r>
            <a:r>
              <a:rPr lang="en-US" sz="2400" dirty="0"/>
              <a:t>(logged and scaled)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54AB1E-733A-C94D-9C11-B0E14663B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9370" y="1529334"/>
            <a:ext cx="5571439" cy="4642866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0C9E3C-52DA-734D-B45D-E3C1CDDE3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38" y="1529334"/>
            <a:ext cx="4635002" cy="27683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D94BF0-9B47-1A40-B7F8-FE750078E018}"/>
              </a:ext>
            </a:extLst>
          </p:cNvPr>
          <p:cNvSpPr/>
          <p:nvPr/>
        </p:nvSpPr>
        <p:spPr>
          <a:xfrm>
            <a:off x="5889370" y="2231136"/>
            <a:ext cx="2431670" cy="3941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9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351D-1FE9-714B-BBAC-36598CF3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lacking homoscedasticity</a:t>
            </a:r>
          </a:p>
        </p:txBody>
      </p:sp>
      <p:pic>
        <p:nvPicPr>
          <p:cNvPr id="5" name="Content Placeholder 4" descr="A picture containing text, sitting, white, light&#10;&#10;Description automatically generated">
            <a:extLst>
              <a:ext uri="{FF2B5EF4-FFF2-40B4-BE49-F238E27FC236}">
                <a16:creationId xmlns:a16="http://schemas.microsoft.com/office/drawing/2014/main" id="{6FB77894-8A74-074D-A76F-6A005654B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875" r="49930" b="33361"/>
          <a:stretch/>
        </p:blipFill>
        <p:spPr>
          <a:xfrm>
            <a:off x="4363402" y="1719071"/>
            <a:ext cx="6609398" cy="3931921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8AB5A5-A33D-C94C-A524-B79E6FB0EFC8}"/>
              </a:ext>
            </a:extLst>
          </p:cNvPr>
          <p:cNvCxnSpPr/>
          <p:nvPr/>
        </p:nvCxnSpPr>
        <p:spPr>
          <a:xfrm flipV="1">
            <a:off x="5321808" y="2029968"/>
            <a:ext cx="4809744" cy="10058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85FD51-5DB3-9340-A0DB-1D5ABBEFAD1E}"/>
              </a:ext>
            </a:extLst>
          </p:cNvPr>
          <p:cNvCxnSpPr>
            <a:cxnSpLocks/>
          </p:cNvCxnSpPr>
          <p:nvPr/>
        </p:nvCxnSpPr>
        <p:spPr>
          <a:xfrm>
            <a:off x="5285232" y="4224528"/>
            <a:ext cx="4809744" cy="7132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80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351D-1FE9-714B-BBAC-36598CF3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lacking homoscedasticity?</a:t>
            </a:r>
          </a:p>
        </p:txBody>
      </p:sp>
      <p:pic>
        <p:nvPicPr>
          <p:cNvPr id="5" name="Content Placeholder 4" descr="A picture containing text, sitting, white, light&#10;&#10;Description automatically generated">
            <a:extLst>
              <a:ext uri="{FF2B5EF4-FFF2-40B4-BE49-F238E27FC236}">
                <a16:creationId xmlns:a16="http://schemas.microsoft.com/office/drawing/2014/main" id="{6FB77894-8A74-074D-A76F-6A005654B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875" r="49930" b="33361"/>
          <a:stretch/>
        </p:blipFill>
        <p:spPr>
          <a:xfrm>
            <a:off x="4363402" y="1719071"/>
            <a:ext cx="6609398" cy="393192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9FD9EE-D642-1943-8893-3727B926DF65}"/>
              </a:ext>
            </a:extLst>
          </p:cNvPr>
          <p:cNvSpPr/>
          <p:nvPr/>
        </p:nvSpPr>
        <p:spPr>
          <a:xfrm>
            <a:off x="9162288" y="1993392"/>
            <a:ext cx="1353312" cy="314553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5AEC22-B7B1-8849-A579-FDA8EB0C6425}"/>
              </a:ext>
            </a:extLst>
          </p:cNvPr>
          <p:cNvSpPr/>
          <p:nvPr/>
        </p:nvSpPr>
        <p:spPr>
          <a:xfrm>
            <a:off x="4992624" y="1993392"/>
            <a:ext cx="1353312" cy="314553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6FBCCB-9483-D24D-BE17-20D44A6F66E0}"/>
              </a:ext>
            </a:extLst>
          </p:cNvPr>
          <p:cNvSpPr txBox="1"/>
          <p:nvPr/>
        </p:nvSpPr>
        <p:spPr>
          <a:xfrm>
            <a:off x="1097280" y="1993392"/>
            <a:ext cx="30575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Variance is consistent for most of our data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dirty="0"/>
              <a:t>Our model might not be as useful for extreme data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4FE1CC-6075-8F46-9A13-F60193C8615D}"/>
              </a:ext>
            </a:extLst>
          </p:cNvPr>
          <p:cNvSpPr/>
          <p:nvPr/>
        </p:nvSpPr>
        <p:spPr>
          <a:xfrm>
            <a:off x="6594538" y="2862071"/>
            <a:ext cx="2359152" cy="1645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9344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366</TotalTime>
  <Words>191</Words>
  <Application>Microsoft Macintosh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Franklin Gothic Book</vt:lpstr>
      <vt:lpstr>Crop</vt:lpstr>
      <vt:lpstr>winegression of the vinho verde region</vt:lpstr>
      <vt:lpstr>Process</vt:lpstr>
      <vt:lpstr>Vinho Verde</vt:lpstr>
      <vt:lpstr>No multicollinearity</vt:lpstr>
      <vt:lpstr>Standardized Data: (scaled + log transformed)</vt:lpstr>
      <vt:lpstr>Feature Engineering  Evidence of variable interaction    that improved our model</vt:lpstr>
      <vt:lpstr>OLS Model Results (logged and scaled)</vt:lpstr>
      <vt:lpstr>Evidence of lacking homoscedasticity</vt:lpstr>
      <vt:lpstr>Evidence of lacking homoscedasticity?</vt:lpstr>
      <vt:lpstr>Evidence of lacking homoscedasticity</vt:lpstr>
      <vt:lpstr>Q-Q plot  Further evidence of our model shortcomings at extreme  data values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2019-11-26T20:37:49Z</dcterms:created>
  <dcterms:modified xsi:type="dcterms:W3CDTF">2019-11-27T18:01:47Z</dcterms:modified>
</cp:coreProperties>
</file>